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6" r:id="rId12"/>
    <p:sldId id="330" r:id="rId13"/>
    <p:sldId id="321" r:id="rId14"/>
    <p:sldId id="331" r:id="rId15"/>
    <p:sldId id="328" r:id="rId16"/>
    <p:sldId id="329" r:id="rId17"/>
    <p:sldId id="332" r:id="rId18"/>
    <p:sldId id="322" r:id="rId19"/>
    <p:sldId id="323" r:id="rId20"/>
    <p:sldId id="324" r:id="rId21"/>
    <p:sldId id="327" r:id="rId22"/>
    <p:sldId id="325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0" autoAdjust="0"/>
    <p:restoredTop sz="95397" autoAdjust="0"/>
  </p:normalViewPr>
  <p:slideViewPr>
    <p:cSldViewPr snapToGrid="0">
      <p:cViewPr varScale="1">
        <p:scale>
          <a:sx n="119" d="100"/>
          <a:sy n="119" d="100"/>
        </p:scale>
        <p:origin x="1024" y="18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7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93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46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61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12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iv.int/what-we-do/data-discovery-report?oi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ANALYSIS OF CLIMATE CHANGE IMPACT TO GLOBAL WINE PRODUCTION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  <a:br>
              <a:rPr lang="en-US" dirty="0"/>
            </a:br>
            <a:r>
              <a:rPr lang="en-US" sz="1600" dirty="0"/>
              <a:t>Taking France as an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Average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5397E-7F67-54C5-1AF3-D5FD7689DAB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Max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6CFB5B-939A-CFCC-D412-2F489260D41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6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Precipitation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673B86-4FAD-CFCA-2F94-9F9DEF6BB5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Correlation between Temperature and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Over the years correlation between temperature and Production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744C91-4C52-99E3-28CE-25ADF70A7A4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18506"/>
            <a:ext cx="6273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9445215" cy="37471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8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/>
          <a:lstStyle/>
          <a:p>
            <a:r>
              <a:rPr lang="en-US" b="1" dirty="0"/>
              <a:t>19XX: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B9537F-2D4C-86A4-1E39-FC84A2DA89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299013" cy="3914910"/>
          </a:xfrm>
        </p:spPr>
        <p:txBody>
          <a:bodyPr/>
          <a:lstStyle/>
          <a:p>
            <a:endParaRPr lang="en-US" noProof="1"/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2EE5D6E7-8306-54E8-220A-099D3B755FFE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974511009"/>
              </p:ext>
            </p:extLst>
          </p:nvPr>
        </p:nvGraphicFramePr>
        <p:xfrm>
          <a:off x="4602163" y="2017713"/>
          <a:ext cx="6675294" cy="392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272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85097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88505" y="982463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1995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260" y="1518603"/>
            <a:ext cx="3018529" cy="4533098"/>
          </a:xfrm>
        </p:spPr>
        <p:txBody>
          <a:bodyPr>
            <a:noAutofit/>
          </a:bodyPr>
          <a:lstStyle/>
          <a:p>
            <a:r>
              <a:rPr lang="en-US" sz="1800" b="0" dirty="0"/>
              <a:t>Climate has a direct influence on grape crop development and the final yield. Hence why this analysis focused solely on climatic factors and their change over time.</a:t>
            </a:r>
          </a:p>
          <a:p>
            <a:r>
              <a:rPr lang="en-US" sz="1800" b="0" dirty="0"/>
              <a:t>Analysis range for total global wine production 1995 – 2023.</a:t>
            </a:r>
          </a:p>
          <a:p>
            <a:r>
              <a:rPr lang="en-US" sz="1800" b="0" dirty="0"/>
              <a:t>1995: ~6,000 million gallons</a:t>
            </a:r>
          </a:p>
          <a:p>
            <a:r>
              <a:rPr lang="en-US" sz="1800" b="0" dirty="0"/>
              <a:t>2023: ~4,000 million gallons</a:t>
            </a:r>
          </a:p>
          <a:p>
            <a:r>
              <a:rPr lang="en-US" sz="1800" b="0" dirty="0"/>
              <a:t>Focused in the mediterranean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178F5BB-522E-299A-2A09-E52E1FFB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05" y="1518603"/>
            <a:ext cx="8076516" cy="50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6" y="0"/>
            <a:ext cx="9524998" cy="791460"/>
          </a:xfrm>
        </p:spPr>
        <p:txBody>
          <a:bodyPr/>
          <a:lstStyle/>
          <a:p>
            <a:r>
              <a:rPr lang="en-US" dirty="0"/>
              <a:t>Summary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36" y="671436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2023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 descr="A graph with red lines and a triangle&#10;&#10;Description automatically generated">
            <a:extLst>
              <a:ext uri="{FF2B5EF4-FFF2-40B4-BE49-F238E27FC236}">
                <a16:creationId xmlns:a16="http://schemas.microsoft.com/office/drawing/2014/main" id="{86C2D8D5-7AAF-308A-7B83-C84BC047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6" y="1227016"/>
            <a:ext cx="8054502" cy="53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References &amp; resources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503724671"/>
              </p:ext>
            </p:extLst>
          </p:nvPr>
        </p:nvGraphicFramePr>
        <p:xfrm>
          <a:off x="923925" y="2009775"/>
          <a:ext cx="4025764" cy="393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88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1288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7932"/>
            <a:ext cx="5181600" cy="2376868"/>
          </a:xfrm>
        </p:spPr>
        <p:txBody>
          <a:bodyPr/>
          <a:lstStyle/>
          <a:p>
            <a:r>
              <a:rPr lang="en-US" sz="4000" dirty="0"/>
              <a:t>UCB Data Bootcamp Project 1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sz="2000" dirty="0"/>
              <a:t>June 17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</a:p>
          <a:p>
            <a:r>
              <a:rPr lang="en-US" sz="2000" dirty="0"/>
              <a:t>Brenda M., Theresa F., </a:t>
            </a:r>
            <a:r>
              <a:rPr lang="en-US" sz="2000" dirty="0" err="1"/>
              <a:t>Rinal</a:t>
            </a:r>
            <a:r>
              <a:rPr lang="en-US" sz="2000" dirty="0"/>
              <a:t> S., Jeff K., Madison O.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63" y="182880"/>
            <a:ext cx="5181600" cy="1455836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A8D741A-92FE-323F-F25B-25FC49AB5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80" r="20180"/>
          <a:stretch>
            <a:fillRect/>
          </a:stretch>
        </p:blipFill>
        <p:spPr>
          <a:xfrm>
            <a:off x="6095999" y="0"/>
            <a:ext cx="6096001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B7F76-5884-4835-6B6B-1885EB2A56E0}"/>
              </a:ext>
            </a:extLst>
          </p:cNvPr>
          <p:cNvSpPr txBox="1"/>
          <p:nvPr/>
        </p:nvSpPr>
        <p:spPr>
          <a:xfrm>
            <a:off x="1110372" y="2508251"/>
            <a:ext cx="5543347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 Which were the top wine producing countries in year X?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are the current top wine producing countries in year Y?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What is the correlation between temperature and wine production?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1314994"/>
            <a:ext cx="4805997" cy="116998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Research questions cont.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3599" y="2769326"/>
            <a:ext cx="5447489" cy="3835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correlation between precipitation and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temperature for maximum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precipitation level for maximum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which countries has the climate changed to favorably or unfavorably impact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Placeholder 3" descr="A cat sitting on a table next to a glass of wine&#10;&#10;Description automatically generated">
            <a:extLst>
              <a:ext uri="{FF2B5EF4-FFF2-40B4-BE49-F238E27FC236}">
                <a16:creationId xmlns:a16="http://schemas.microsoft.com/office/drawing/2014/main" id="{73CA6E30-7063-3AD7-CEB0-6D37C18CFA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4887" b="14887"/>
          <a:stretch>
            <a:fillRect/>
          </a:stretch>
        </p:blipFill>
        <p:spPr>
          <a:xfrm>
            <a:off x="0" y="-10160"/>
            <a:ext cx="6096000" cy="686816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32709"/>
            <a:ext cx="8978538" cy="4634411"/>
          </a:xfrm>
        </p:spPr>
        <p:txBody>
          <a:bodyPr/>
          <a:lstStyle/>
          <a:p>
            <a:r>
              <a:rPr lang="en-US" sz="2400" b="1" cap="none" dirty="0"/>
              <a:t>International Organization of Vine and Wine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Statistics </a:t>
            </a:r>
            <a:r>
              <a:rPr lang="en-US" i="1" u="sng" cap="none" dirty="0">
                <a:solidFill>
                  <a:srgbClr val="C00000"/>
                </a:solidFill>
              </a:rPr>
              <a:t>https://www.oiv.int/what-we-do/statistics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Database Discovery Tool </a:t>
            </a:r>
            <a:r>
              <a:rPr lang="en-US" i="1" u="sng" cap="none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https://www.oiv.int/what-we-do/data-discovery-report?oiv</a:t>
            </a:r>
            <a:endParaRPr lang="en-US" i="1" u="sng" cap="none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i="1" u="sng" cap="none" dirty="0">
              <a:solidFill>
                <a:srgbClr val="C00000"/>
              </a:solidFill>
            </a:endParaRPr>
          </a:p>
          <a:p>
            <a:r>
              <a:rPr lang="fr-FR" sz="2400" b="1" cap="none" dirty="0"/>
              <a:t>NOAA National Centers for Environmental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 access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NCEI Data Service API User Documentation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https://www.ncei.noaa.gov/support/access-data-service-api-user-documentation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cs typeface="Calibri"/>
              </a:rPr>
              <a:t>Climate Data Online: Web Services Documentation </a:t>
            </a:r>
            <a:r>
              <a:rPr lang="en-US" i="1" u="sng" cap="none" dirty="0">
                <a:solidFill>
                  <a:srgbClr val="C00000"/>
                </a:solidFill>
                <a:cs typeface="Calibri"/>
              </a:rPr>
              <a:t>https://www.ncdc.noaa.gov/cdo-web/webservices/v2#gettingStarted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/>
          <a:lstStyle/>
          <a:p>
            <a:r>
              <a:rPr lang="en-US" dirty="0"/>
              <a:t>Discussion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endParaRPr lang="en-US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AFB510-8A22-60EC-15F4-DDD46A895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FCC1AD5-E5D0-AF13-36B4-2DB1CD7E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1" y="448722"/>
            <a:ext cx="9662553" cy="57975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7DD34-524E-F33A-E524-432B334C5E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 descr="A map of the world&#10;&#10;Description automatically generated">
            <a:extLst>
              <a:ext uri="{FF2B5EF4-FFF2-40B4-BE49-F238E27FC236}">
                <a16:creationId xmlns:a16="http://schemas.microsoft.com/office/drawing/2014/main" id="{057929BC-8928-0127-86F3-6839319F5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3775" y="388063"/>
            <a:ext cx="10136459" cy="6081874"/>
          </a:xfrm>
        </p:spPr>
      </p:pic>
    </p:spTree>
    <p:extLst>
      <p:ext uri="{BB962C8B-B14F-4D97-AF65-F5344CB8AC3E}">
        <p14:creationId xmlns:p14="http://schemas.microsoft.com/office/powerpoint/2010/main" val="195542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0D8D-01FB-3214-314D-8472045C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08" y="365126"/>
            <a:ext cx="10439401" cy="592306"/>
          </a:xfrm>
        </p:spPr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2429C-B35C-1F5F-406D-6BDAB0B0CF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2730" y="957433"/>
            <a:ext cx="10654552" cy="2471568"/>
          </a:xfrm>
        </p:spPr>
        <p:txBody>
          <a:bodyPr>
            <a:noAutofit/>
          </a:bodyPr>
          <a:lstStyle/>
          <a:p>
            <a:r>
              <a:rPr lang="en-US" sz="1600" dirty="0"/>
              <a:t>Cleaned up wine_data_all_2.csv to match country names with weather data</a:t>
            </a:r>
          </a:p>
          <a:p>
            <a:r>
              <a:rPr lang="en-US" sz="1600" dirty="0"/>
              <a:t>NOAA weather data used FIPS-10 system of country codes. I prepared the </a:t>
            </a:r>
            <a:r>
              <a:rPr lang="en-US" sz="1600" dirty="0" err="1"/>
              <a:t>fips-countries.csv</a:t>
            </a:r>
            <a:endParaRPr lang="en-US" sz="1600" dirty="0"/>
          </a:p>
          <a:p>
            <a:r>
              <a:rPr lang="en-US" sz="1600" dirty="0"/>
              <a:t>To observe weather affects on wine production created plots to observe affect on production per different parameters like PRCP, TMAX, EMXT, etc.</a:t>
            </a:r>
          </a:p>
          <a:p>
            <a:r>
              <a:rPr lang="en-US" sz="1600" dirty="0"/>
              <a:t>Plotted correlation between TMAX and Wine production taking France as an example.</a:t>
            </a:r>
          </a:p>
          <a:p>
            <a:pPr lvl="1"/>
            <a:r>
              <a:rPr lang="en-US" sz="1600" dirty="0"/>
              <a:t>The correlation is calculated using the </a:t>
            </a:r>
            <a:r>
              <a:rPr lang="en-US" sz="1600" dirty="0" err="1"/>
              <a:t>lingress</a:t>
            </a:r>
            <a:r>
              <a:rPr lang="en-US" sz="1600" dirty="0"/>
              <a:t> function</a:t>
            </a:r>
          </a:p>
          <a:p>
            <a:pPr lvl="1"/>
            <a:r>
              <a:rPr lang="en-US" sz="1600" dirty="0"/>
              <a:t>The lines and slopes show that production falls as temperature rises</a:t>
            </a:r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AC435-A3DB-DB51-4B0C-ACD274395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BFB220E-5632-EC1C-CA73-3C1DF54FE0E2}"/>
              </a:ext>
            </a:extLst>
          </p:cNvPr>
          <p:cNvSpPr txBox="1">
            <a:spLocks/>
          </p:cNvSpPr>
          <p:nvPr/>
        </p:nvSpPr>
        <p:spPr>
          <a:xfrm>
            <a:off x="270733" y="3905026"/>
            <a:ext cx="10654552" cy="2357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Most wine producing countries have colder climate</a:t>
            </a:r>
          </a:p>
          <a:p>
            <a:r>
              <a:rPr lang="en-US" sz="1600" dirty="0"/>
              <a:t>The correlation shows that wine production has suffered as Temperature increased</a:t>
            </a:r>
          </a:p>
          <a:p>
            <a:r>
              <a:rPr lang="en-US" sz="1600" dirty="0"/>
              <a:t>Problems:</a:t>
            </a:r>
          </a:p>
          <a:p>
            <a:pPr lvl="1"/>
            <a:r>
              <a:rPr lang="en-US" sz="1600" dirty="0"/>
              <a:t>Over the years technology has also improved increasing wine production.</a:t>
            </a:r>
          </a:p>
          <a:p>
            <a:pPr lvl="1"/>
            <a:r>
              <a:rPr lang="en-US" sz="1600" dirty="0"/>
              <a:t>This is unaccounted for in the temperature/production analysis</a:t>
            </a:r>
          </a:p>
          <a:p>
            <a:pPr lvl="1"/>
            <a:r>
              <a:rPr lang="en-US" sz="1600" dirty="0"/>
              <a:t>Lot of countries wine production does not show proper relationships</a:t>
            </a:r>
            <a:endParaRPr lang="en-US" dirty="0"/>
          </a:p>
          <a:p>
            <a:pPr lvl="1"/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D6E746-FC6C-4C63-C020-881B7D87710E}"/>
              </a:ext>
            </a:extLst>
          </p:cNvPr>
          <p:cNvSpPr txBox="1">
            <a:spLocks/>
          </p:cNvSpPr>
          <p:nvPr/>
        </p:nvSpPr>
        <p:spPr>
          <a:xfrm>
            <a:off x="270733" y="3252355"/>
            <a:ext cx="10439401" cy="59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1666562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269</TotalTime>
  <Words>548</Words>
  <Application>Microsoft Macintosh PowerPoint</Application>
  <PresentationFormat>Widescreen</PresentationFormat>
  <Paragraphs>105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Calibri</vt:lpstr>
      <vt:lpstr>Courier New</vt:lpstr>
      <vt:lpstr>Tenorite</vt:lpstr>
      <vt:lpstr>Custom</vt:lpstr>
      <vt:lpstr>ANALYSIS OF CLIMATE CHANGE IMPACT TO GLOBAL WINE PRODUCTION</vt:lpstr>
      <vt:lpstr>UCB Data Bootcamp Project 1 </vt:lpstr>
      <vt:lpstr>Research questions</vt:lpstr>
      <vt:lpstr>Research questions cont.</vt:lpstr>
      <vt:lpstr>DATASETS </vt:lpstr>
      <vt:lpstr>Discussion &amp; findings</vt:lpstr>
      <vt:lpstr>[INSERT]</vt:lpstr>
      <vt:lpstr>[INSERT]</vt:lpstr>
      <vt:lpstr>Statistical Analysis</vt:lpstr>
      <vt:lpstr>Changes in wine production per weather Taking France as an example</vt:lpstr>
      <vt:lpstr>Changes in wine production per weather</vt:lpstr>
      <vt:lpstr>Changes in wine production per weather</vt:lpstr>
      <vt:lpstr>Correlation between Temperature and production</vt:lpstr>
      <vt:lpstr>Findings</vt:lpstr>
      <vt:lpstr>[INSERT]</vt:lpstr>
      <vt:lpstr>overview</vt:lpstr>
      <vt:lpstr>Summary</vt:lpstr>
      <vt:lpstr>Summary continued</vt:lpstr>
      <vt:lpstr>References &amp;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Madison Outland</dc:creator>
  <cp:lastModifiedBy>rinal.truman@outlook.com</cp:lastModifiedBy>
  <cp:revision>14</cp:revision>
  <dcterms:created xsi:type="dcterms:W3CDTF">2024-06-13T19:58:44Z</dcterms:created>
  <dcterms:modified xsi:type="dcterms:W3CDTF">2024-06-18T00:39:12Z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